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5.xml" ContentType="application/vnd.openxmlformats-officedocument.theme+xml"/>
  <Override PartName="/ppt/slideLayouts/slideLayout44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4"/>
    <p:sldMasterId id="2147483669" r:id="rId5"/>
    <p:sldMasterId id="2147483673" r:id="rId6"/>
    <p:sldMasterId id="2147483675" r:id="rId7"/>
    <p:sldMasterId id="2147483677" r:id="rId8"/>
    <p:sldMasterId id="2147483679" r:id="rId9"/>
    <p:sldMasterId id="2147483681" r:id="rId10"/>
    <p:sldMasterId id="2147483683" r:id="rId11"/>
    <p:sldMasterId id="2147483710" r:id="rId12"/>
    <p:sldMasterId id="2147483712" r:id="rId13"/>
    <p:sldMasterId id="2147483714" r:id="rId14"/>
    <p:sldMasterId id="2147483716" r:id="rId15"/>
    <p:sldMasterId id="2147483718" r:id="rId16"/>
    <p:sldMasterId id="2147483720" r:id="rId17"/>
    <p:sldMasterId id="2147483722" r:id="rId18"/>
    <p:sldMasterId id="2147483724" r:id="rId19"/>
    <p:sldMasterId id="2147483726" r:id="rId20"/>
    <p:sldMasterId id="2147483730" r:id="rId21"/>
    <p:sldMasterId id="2147483732" r:id="rId22"/>
    <p:sldMasterId id="2147483734" r:id="rId23"/>
    <p:sldMasterId id="2147483736" r:id="rId24"/>
    <p:sldMasterId id="2147483738" r:id="rId25"/>
    <p:sldMasterId id="2147483650" r:id="rId26"/>
    <p:sldMasterId id="2147483663" r:id="rId27"/>
    <p:sldMasterId id="2147483659" r:id="rId28"/>
    <p:sldMasterId id="2147483687" r:id="rId29"/>
  </p:sldMasterIdLst>
  <p:notesMasterIdLst>
    <p:notesMasterId r:id="rId51"/>
  </p:notesMasterIdLst>
  <p:handoutMasterIdLst>
    <p:handoutMasterId r:id="rId52"/>
  </p:handoutMasterIdLst>
  <p:sldIdLst>
    <p:sldId id="286" r:id="rId30"/>
    <p:sldId id="264" r:id="rId31"/>
    <p:sldId id="257" r:id="rId32"/>
    <p:sldId id="303" r:id="rId33"/>
    <p:sldId id="304" r:id="rId34"/>
    <p:sldId id="307" r:id="rId35"/>
    <p:sldId id="308" r:id="rId36"/>
    <p:sldId id="261" r:id="rId37"/>
    <p:sldId id="269" r:id="rId38"/>
    <p:sldId id="275" r:id="rId39"/>
    <p:sldId id="310" r:id="rId40"/>
    <p:sldId id="309" r:id="rId41"/>
    <p:sldId id="311" r:id="rId42"/>
    <p:sldId id="295" r:id="rId43"/>
    <p:sldId id="296" r:id="rId44"/>
    <p:sldId id="312" r:id="rId45"/>
    <p:sldId id="314" r:id="rId46"/>
    <p:sldId id="315" r:id="rId47"/>
    <p:sldId id="313" r:id="rId48"/>
    <p:sldId id="297" r:id="rId49"/>
    <p:sldId id="316" r:id="rId50"/>
  </p:sldIdLst>
  <p:sldSz cx="12192000" cy="6858000"/>
  <p:notesSz cx="6810375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D"/>
    <a:srgbClr val="FFCC00"/>
    <a:srgbClr val="00AFAB"/>
    <a:srgbClr val="004D7E"/>
    <a:srgbClr val="2F2F2F"/>
    <a:srgbClr val="F2F2F2"/>
    <a:srgbClr val="404040"/>
    <a:srgbClr val="669933"/>
    <a:srgbClr val="007166"/>
    <a:srgbClr val="AC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 autoAdjust="0"/>
    <p:restoredTop sz="64070" autoAdjust="0"/>
  </p:normalViewPr>
  <p:slideViewPr>
    <p:cSldViewPr snapToGrid="0" snapToObjects="1">
      <p:cViewPr varScale="1">
        <p:scale>
          <a:sx n="58" d="100"/>
          <a:sy n="58" d="100"/>
        </p:scale>
        <p:origin x="122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0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2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7.xml"/><Relationship Id="rId49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5D5B1-92C4-485F-AFC9-BED6CA61B6A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5673011-8037-4BDB-AC78-D9DD8773A316}">
      <dgm:prSet phldrT="[Text]" custT="1"/>
      <dgm:spPr/>
      <dgm:t>
        <a:bodyPr/>
        <a:lstStyle/>
        <a:p>
          <a:pPr algn="l"/>
          <a:r>
            <a:rPr lang="en-GB" sz="1400" dirty="0" smtClean="0"/>
            <a:t>Procurement Plan Identifying the Panel </a:t>
          </a:r>
        </a:p>
        <a:p>
          <a:pPr algn="l"/>
          <a:r>
            <a:rPr lang="en-GB" sz="1400" dirty="0" smtClean="0"/>
            <a:t>Prepare the  specification and award criteria</a:t>
          </a:r>
        </a:p>
        <a:p>
          <a:pPr algn="l"/>
          <a:r>
            <a:rPr lang="en-GB" sz="1400" dirty="0" smtClean="0"/>
            <a:t>Conflict of interest</a:t>
          </a:r>
        </a:p>
      </dgm:t>
    </dgm:pt>
    <dgm:pt modelId="{066911B6-5364-483B-B392-3865F6858FA7}" type="parTrans" cxnId="{FA759F00-595F-4998-AEFD-2E0E28AA0E41}">
      <dgm:prSet/>
      <dgm:spPr/>
      <dgm:t>
        <a:bodyPr/>
        <a:lstStyle/>
        <a:p>
          <a:endParaRPr lang="en-US"/>
        </a:p>
      </dgm:t>
    </dgm:pt>
    <dgm:pt modelId="{0DA5E89C-F66A-41EA-8C2B-CB1B7266096D}" type="sibTrans" cxnId="{FA759F00-595F-4998-AEFD-2E0E28AA0E41}">
      <dgm:prSet/>
      <dgm:spPr/>
      <dgm:t>
        <a:bodyPr/>
        <a:lstStyle/>
        <a:p>
          <a:endParaRPr lang="en-US"/>
        </a:p>
      </dgm:t>
    </dgm:pt>
    <dgm:pt modelId="{ED88DF93-76DB-40D3-838E-4516B0694562}">
      <dgm:prSet phldrT="[Text]"/>
      <dgm:spPr/>
      <dgm:t>
        <a:bodyPr/>
        <a:lstStyle/>
        <a:p>
          <a:pPr algn="ctr"/>
          <a:r>
            <a:rPr lang="en-GB" dirty="0" smtClean="0"/>
            <a:t>Input into clarifications</a:t>
          </a:r>
        </a:p>
        <a:p>
          <a:pPr algn="ctr"/>
          <a:r>
            <a:rPr lang="en-GB" dirty="0" smtClean="0"/>
            <a:t>Receive tender responses/ score</a:t>
          </a:r>
        </a:p>
        <a:p>
          <a:pPr algn="ctr"/>
          <a:r>
            <a:rPr lang="en-GB" dirty="0" smtClean="0"/>
            <a:t>Consensus scoring meeting</a:t>
          </a:r>
        </a:p>
        <a:p>
          <a:pPr algn="ctr"/>
          <a:r>
            <a:rPr lang="en-GB" dirty="0" smtClean="0"/>
            <a:t>Standstill </a:t>
          </a:r>
          <a:endParaRPr lang="en-US" dirty="0"/>
        </a:p>
      </dgm:t>
    </dgm:pt>
    <dgm:pt modelId="{4B254149-246F-43D8-B1FD-8E5ED974EE93}" type="parTrans" cxnId="{A51F70E2-B3CD-4111-8717-B0F8EFDBB2C5}">
      <dgm:prSet/>
      <dgm:spPr/>
      <dgm:t>
        <a:bodyPr/>
        <a:lstStyle/>
        <a:p>
          <a:endParaRPr lang="en-US"/>
        </a:p>
      </dgm:t>
    </dgm:pt>
    <dgm:pt modelId="{95AB6860-FCED-4FD1-91E4-64D922B0F657}" type="sibTrans" cxnId="{A51F70E2-B3CD-4111-8717-B0F8EFDBB2C5}">
      <dgm:prSet/>
      <dgm:spPr/>
      <dgm:t>
        <a:bodyPr/>
        <a:lstStyle/>
        <a:p>
          <a:endParaRPr lang="en-US"/>
        </a:p>
      </dgm:t>
    </dgm:pt>
    <dgm:pt modelId="{F70994EF-9C8C-45C7-A263-C9619AD11EAE}">
      <dgm:prSet phldrT="[Text]" custT="1"/>
      <dgm:spPr/>
      <dgm:t>
        <a:bodyPr/>
        <a:lstStyle/>
        <a:p>
          <a:pPr algn="l"/>
          <a:r>
            <a:rPr lang="en-GB" sz="1400" dirty="0" smtClean="0"/>
            <a:t>Contract Award</a:t>
          </a:r>
        </a:p>
        <a:p>
          <a:pPr algn="l"/>
          <a:r>
            <a:rPr lang="en-GB" sz="1400" dirty="0" smtClean="0"/>
            <a:t>Contract  Implementation/Delivery                  Contract Management</a:t>
          </a:r>
          <a:endParaRPr lang="en-US" sz="1400" dirty="0"/>
        </a:p>
      </dgm:t>
    </dgm:pt>
    <dgm:pt modelId="{7773D9A0-6FAB-4C2F-B5CE-B2325D1C2BA8}" type="parTrans" cxnId="{D2A6C37A-78A3-4F99-854D-730B29E5CB78}">
      <dgm:prSet/>
      <dgm:spPr/>
      <dgm:t>
        <a:bodyPr/>
        <a:lstStyle/>
        <a:p>
          <a:endParaRPr lang="en-US"/>
        </a:p>
      </dgm:t>
    </dgm:pt>
    <dgm:pt modelId="{0FA49FC3-AD15-4C3D-8715-BAD6DE759D06}" type="sibTrans" cxnId="{D2A6C37A-78A3-4F99-854D-730B29E5CB78}">
      <dgm:prSet/>
      <dgm:spPr/>
      <dgm:t>
        <a:bodyPr/>
        <a:lstStyle/>
        <a:p>
          <a:endParaRPr lang="en-US"/>
        </a:p>
      </dgm:t>
    </dgm:pt>
    <dgm:pt modelId="{A94CB253-C9C9-4100-A65D-AE32EB28E857}" type="pres">
      <dgm:prSet presAssocID="{92C5D5B1-92C4-485F-AFC9-BED6CA61B6A8}" presName="compositeShape" presStyleCnt="0">
        <dgm:presLayoutVars>
          <dgm:chMax val="7"/>
          <dgm:dir/>
          <dgm:resizeHandles val="exact"/>
        </dgm:presLayoutVars>
      </dgm:prSet>
      <dgm:spPr/>
    </dgm:pt>
    <dgm:pt modelId="{6B83EEEC-CA2D-4CBD-A46E-9137BD2553DF}" type="pres">
      <dgm:prSet presAssocID="{92C5D5B1-92C4-485F-AFC9-BED6CA61B6A8}" presName="wedge1" presStyleLbl="node1" presStyleIdx="0" presStyleCnt="3"/>
      <dgm:spPr/>
      <dgm:t>
        <a:bodyPr/>
        <a:lstStyle/>
        <a:p>
          <a:endParaRPr lang="en-US"/>
        </a:p>
      </dgm:t>
    </dgm:pt>
    <dgm:pt modelId="{956E8ADA-6B18-4055-8818-C218C434AFC4}" type="pres">
      <dgm:prSet presAssocID="{92C5D5B1-92C4-485F-AFC9-BED6CA61B6A8}" presName="dummy1a" presStyleCnt="0"/>
      <dgm:spPr/>
    </dgm:pt>
    <dgm:pt modelId="{13746E4C-5403-46F2-BE12-AEF3725BA863}" type="pres">
      <dgm:prSet presAssocID="{92C5D5B1-92C4-485F-AFC9-BED6CA61B6A8}" presName="dummy1b" presStyleCnt="0"/>
      <dgm:spPr/>
    </dgm:pt>
    <dgm:pt modelId="{9CDCDFC3-25B3-441C-A67D-DD8E39FAD553}" type="pres">
      <dgm:prSet presAssocID="{92C5D5B1-92C4-485F-AFC9-BED6CA61B6A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B21FD-BD6E-42CA-A219-B9E78FC90D3B}" type="pres">
      <dgm:prSet presAssocID="{92C5D5B1-92C4-485F-AFC9-BED6CA61B6A8}" presName="wedge2" presStyleLbl="node1" presStyleIdx="1" presStyleCnt="3" custScaleX="105686" custScaleY="100179"/>
      <dgm:spPr/>
      <dgm:t>
        <a:bodyPr/>
        <a:lstStyle/>
        <a:p>
          <a:endParaRPr lang="en-US"/>
        </a:p>
      </dgm:t>
    </dgm:pt>
    <dgm:pt modelId="{4EFA6A12-E0A8-4B4E-A30A-7D5A77647DE5}" type="pres">
      <dgm:prSet presAssocID="{92C5D5B1-92C4-485F-AFC9-BED6CA61B6A8}" presName="dummy2a" presStyleCnt="0"/>
      <dgm:spPr/>
    </dgm:pt>
    <dgm:pt modelId="{FCD820F6-5B4B-4F30-A1A7-FD2F022FFEFA}" type="pres">
      <dgm:prSet presAssocID="{92C5D5B1-92C4-485F-AFC9-BED6CA61B6A8}" presName="dummy2b" presStyleCnt="0"/>
      <dgm:spPr/>
    </dgm:pt>
    <dgm:pt modelId="{CD0D7D20-5499-48CE-9F1F-7C6CDF5A5E9F}" type="pres">
      <dgm:prSet presAssocID="{92C5D5B1-92C4-485F-AFC9-BED6CA61B6A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FA150-CF03-4717-B087-AD02B26D7C54}" type="pres">
      <dgm:prSet presAssocID="{92C5D5B1-92C4-485F-AFC9-BED6CA61B6A8}" presName="wedge3" presStyleLbl="node1" presStyleIdx="2" presStyleCnt="3" custScaleX="96893" custScaleY="94375"/>
      <dgm:spPr/>
      <dgm:t>
        <a:bodyPr/>
        <a:lstStyle/>
        <a:p>
          <a:endParaRPr lang="en-US"/>
        </a:p>
      </dgm:t>
    </dgm:pt>
    <dgm:pt modelId="{2970520D-FD3F-4F0C-A30A-63B34A1EE2D4}" type="pres">
      <dgm:prSet presAssocID="{92C5D5B1-92C4-485F-AFC9-BED6CA61B6A8}" presName="dummy3a" presStyleCnt="0"/>
      <dgm:spPr/>
    </dgm:pt>
    <dgm:pt modelId="{A6A7C3CD-1426-4C27-BB85-B4B315864AC3}" type="pres">
      <dgm:prSet presAssocID="{92C5D5B1-92C4-485F-AFC9-BED6CA61B6A8}" presName="dummy3b" presStyleCnt="0"/>
      <dgm:spPr/>
    </dgm:pt>
    <dgm:pt modelId="{4310FD0A-BFC1-4FAD-97AA-6D13AE07FC5F}" type="pres">
      <dgm:prSet presAssocID="{92C5D5B1-92C4-485F-AFC9-BED6CA61B6A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4ACEC-6B65-42EB-9055-70B88AFB341B}" type="pres">
      <dgm:prSet presAssocID="{0DA5E89C-F66A-41EA-8C2B-CB1B7266096D}" presName="arrowWedge1" presStyleLbl="fgSibTrans2D1" presStyleIdx="0" presStyleCnt="3"/>
      <dgm:spPr/>
    </dgm:pt>
    <dgm:pt modelId="{06BF4993-14CF-4812-8F92-1A1C6A21256F}" type="pres">
      <dgm:prSet presAssocID="{95AB6860-FCED-4FD1-91E4-64D922B0F657}" presName="arrowWedge2" presStyleLbl="fgSibTrans2D1" presStyleIdx="1" presStyleCnt="3"/>
      <dgm:spPr/>
    </dgm:pt>
    <dgm:pt modelId="{DA2FF46B-995A-4461-8C7A-A35D723F2AF5}" type="pres">
      <dgm:prSet presAssocID="{0FA49FC3-AD15-4C3D-8715-BAD6DE759D06}" presName="arrowWedge3" presStyleLbl="fgSibTrans2D1" presStyleIdx="2" presStyleCnt="3"/>
      <dgm:spPr/>
      <dgm:t>
        <a:bodyPr/>
        <a:lstStyle/>
        <a:p>
          <a:endParaRPr lang="en-US"/>
        </a:p>
      </dgm:t>
    </dgm:pt>
  </dgm:ptLst>
  <dgm:cxnLst>
    <dgm:cxn modelId="{88FD8BB8-7226-410B-BCB4-1DB8FA4A8416}" type="presOf" srcId="{75673011-8037-4BDB-AC78-D9DD8773A316}" destId="{9CDCDFC3-25B3-441C-A67D-DD8E39FAD553}" srcOrd="1" destOrd="0" presId="urn:microsoft.com/office/officeart/2005/8/layout/cycle8"/>
    <dgm:cxn modelId="{E7FEC6CA-504C-45B0-95CC-382A02D68F0F}" type="presOf" srcId="{F70994EF-9C8C-45C7-A263-C9619AD11EAE}" destId="{16BFA150-CF03-4717-B087-AD02B26D7C54}" srcOrd="0" destOrd="0" presId="urn:microsoft.com/office/officeart/2005/8/layout/cycle8"/>
    <dgm:cxn modelId="{D2A6C37A-78A3-4F99-854D-730B29E5CB78}" srcId="{92C5D5B1-92C4-485F-AFC9-BED6CA61B6A8}" destId="{F70994EF-9C8C-45C7-A263-C9619AD11EAE}" srcOrd="2" destOrd="0" parTransId="{7773D9A0-6FAB-4C2F-B5CE-B2325D1C2BA8}" sibTransId="{0FA49FC3-AD15-4C3D-8715-BAD6DE759D06}"/>
    <dgm:cxn modelId="{CF4F20A5-723A-4144-92A9-CD79945E971D}" type="presOf" srcId="{F70994EF-9C8C-45C7-A263-C9619AD11EAE}" destId="{4310FD0A-BFC1-4FAD-97AA-6D13AE07FC5F}" srcOrd="1" destOrd="0" presId="urn:microsoft.com/office/officeart/2005/8/layout/cycle8"/>
    <dgm:cxn modelId="{A51F70E2-B3CD-4111-8717-B0F8EFDBB2C5}" srcId="{92C5D5B1-92C4-485F-AFC9-BED6CA61B6A8}" destId="{ED88DF93-76DB-40D3-838E-4516B0694562}" srcOrd="1" destOrd="0" parTransId="{4B254149-246F-43D8-B1FD-8E5ED974EE93}" sibTransId="{95AB6860-FCED-4FD1-91E4-64D922B0F657}"/>
    <dgm:cxn modelId="{62BFA2B8-6259-4640-A62F-B8478C8B8ACE}" type="presOf" srcId="{ED88DF93-76DB-40D3-838E-4516B0694562}" destId="{CD0D7D20-5499-48CE-9F1F-7C6CDF5A5E9F}" srcOrd="1" destOrd="0" presId="urn:microsoft.com/office/officeart/2005/8/layout/cycle8"/>
    <dgm:cxn modelId="{2472F8B2-7D96-4CD1-823B-35FE392CEEC1}" type="presOf" srcId="{75673011-8037-4BDB-AC78-D9DD8773A316}" destId="{6B83EEEC-CA2D-4CBD-A46E-9137BD2553DF}" srcOrd="0" destOrd="0" presId="urn:microsoft.com/office/officeart/2005/8/layout/cycle8"/>
    <dgm:cxn modelId="{94084174-8E63-4962-A9B4-40774CC5E98E}" type="presOf" srcId="{92C5D5B1-92C4-485F-AFC9-BED6CA61B6A8}" destId="{A94CB253-C9C9-4100-A65D-AE32EB28E857}" srcOrd="0" destOrd="0" presId="urn:microsoft.com/office/officeart/2005/8/layout/cycle8"/>
    <dgm:cxn modelId="{E7F36179-2A88-4445-A5CF-18B565DC880A}" type="presOf" srcId="{ED88DF93-76DB-40D3-838E-4516B0694562}" destId="{557B21FD-BD6E-42CA-A219-B9E78FC90D3B}" srcOrd="0" destOrd="0" presId="urn:microsoft.com/office/officeart/2005/8/layout/cycle8"/>
    <dgm:cxn modelId="{FA759F00-595F-4998-AEFD-2E0E28AA0E41}" srcId="{92C5D5B1-92C4-485F-AFC9-BED6CA61B6A8}" destId="{75673011-8037-4BDB-AC78-D9DD8773A316}" srcOrd="0" destOrd="0" parTransId="{066911B6-5364-483B-B392-3865F6858FA7}" sibTransId="{0DA5E89C-F66A-41EA-8C2B-CB1B7266096D}"/>
    <dgm:cxn modelId="{F82FE812-F71A-4307-9884-0F822F86A083}" type="presParOf" srcId="{A94CB253-C9C9-4100-A65D-AE32EB28E857}" destId="{6B83EEEC-CA2D-4CBD-A46E-9137BD2553DF}" srcOrd="0" destOrd="0" presId="urn:microsoft.com/office/officeart/2005/8/layout/cycle8"/>
    <dgm:cxn modelId="{43F655C0-CB7B-470B-B8F3-6E675CCF05B9}" type="presParOf" srcId="{A94CB253-C9C9-4100-A65D-AE32EB28E857}" destId="{956E8ADA-6B18-4055-8818-C218C434AFC4}" srcOrd="1" destOrd="0" presId="urn:microsoft.com/office/officeart/2005/8/layout/cycle8"/>
    <dgm:cxn modelId="{624AE0BD-E8E9-4241-B45F-FB5108481F5D}" type="presParOf" srcId="{A94CB253-C9C9-4100-A65D-AE32EB28E857}" destId="{13746E4C-5403-46F2-BE12-AEF3725BA863}" srcOrd="2" destOrd="0" presId="urn:microsoft.com/office/officeart/2005/8/layout/cycle8"/>
    <dgm:cxn modelId="{F93023C3-E7DB-4C21-8975-D72BCF19C38C}" type="presParOf" srcId="{A94CB253-C9C9-4100-A65D-AE32EB28E857}" destId="{9CDCDFC3-25B3-441C-A67D-DD8E39FAD553}" srcOrd="3" destOrd="0" presId="urn:microsoft.com/office/officeart/2005/8/layout/cycle8"/>
    <dgm:cxn modelId="{828F9E96-CD92-4975-AB67-1FF3184591D8}" type="presParOf" srcId="{A94CB253-C9C9-4100-A65D-AE32EB28E857}" destId="{557B21FD-BD6E-42CA-A219-B9E78FC90D3B}" srcOrd="4" destOrd="0" presId="urn:microsoft.com/office/officeart/2005/8/layout/cycle8"/>
    <dgm:cxn modelId="{E014D1E2-AC9F-439F-977C-05F93D819E77}" type="presParOf" srcId="{A94CB253-C9C9-4100-A65D-AE32EB28E857}" destId="{4EFA6A12-E0A8-4B4E-A30A-7D5A77647DE5}" srcOrd="5" destOrd="0" presId="urn:microsoft.com/office/officeart/2005/8/layout/cycle8"/>
    <dgm:cxn modelId="{0EC6ADA9-C7D8-4129-8385-ABE0CD16E2AB}" type="presParOf" srcId="{A94CB253-C9C9-4100-A65D-AE32EB28E857}" destId="{FCD820F6-5B4B-4F30-A1A7-FD2F022FFEFA}" srcOrd="6" destOrd="0" presId="urn:microsoft.com/office/officeart/2005/8/layout/cycle8"/>
    <dgm:cxn modelId="{A1808889-48E6-445C-B21A-45FB14015928}" type="presParOf" srcId="{A94CB253-C9C9-4100-A65D-AE32EB28E857}" destId="{CD0D7D20-5499-48CE-9F1F-7C6CDF5A5E9F}" srcOrd="7" destOrd="0" presId="urn:microsoft.com/office/officeart/2005/8/layout/cycle8"/>
    <dgm:cxn modelId="{5EEF4FFD-DE1A-4BCE-A8E7-31BB9F9F5244}" type="presParOf" srcId="{A94CB253-C9C9-4100-A65D-AE32EB28E857}" destId="{16BFA150-CF03-4717-B087-AD02B26D7C54}" srcOrd="8" destOrd="0" presId="urn:microsoft.com/office/officeart/2005/8/layout/cycle8"/>
    <dgm:cxn modelId="{ED97A7E5-8898-42B8-B2E5-898902C162CE}" type="presParOf" srcId="{A94CB253-C9C9-4100-A65D-AE32EB28E857}" destId="{2970520D-FD3F-4F0C-A30A-63B34A1EE2D4}" srcOrd="9" destOrd="0" presId="urn:microsoft.com/office/officeart/2005/8/layout/cycle8"/>
    <dgm:cxn modelId="{5F35717B-C0BD-42BB-AE26-34712D502611}" type="presParOf" srcId="{A94CB253-C9C9-4100-A65D-AE32EB28E857}" destId="{A6A7C3CD-1426-4C27-BB85-B4B315864AC3}" srcOrd="10" destOrd="0" presId="urn:microsoft.com/office/officeart/2005/8/layout/cycle8"/>
    <dgm:cxn modelId="{AF193F44-5DFD-43E8-A4A8-B0FC08DAE7EE}" type="presParOf" srcId="{A94CB253-C9C9-4100-A65D-AE32EB28E857}" destId="{4310FD0A-BFC1-4FAD-97AA-6D13AE07FC5F}" srcOrd="11" destOrd="0" presId="urn:microsoft.com/office/officeart/2005/8/layout/cycle8"/>
    <dgm:cxn modelId="{DDD33EEF-0A30-4468-8E01-D2C7F6C6D855}" type="presParOf" srcId="{A94CB253-C9C9-4100-A65D-AE32EB28E857}" destId="{D814ACEC-6B65-42EB-9055-70B88AFB341B}" srcOrd="12" destOrd="0" presId="urn:microsoft.com/office/officeart/2005/8/layout/cycle8"/>
    <dgm:cxn modelId="{4EE0E9B5-04F5-4B5F-94EA-FB872CCF0246}" type="presParOf" srcId="{A94CB253-C9C9-4100-A65D-AE32EB28E857}" destId="{06BF4993-14CF-4812-8F92-1A1C6A21256F}" srcOrd="13" destOrd="0" presId="urn:microsoft.com/office/officeart/2005/8/layout/cycle8"/>
    <dgm:cxn modelId="{E30FAFD0-8FB1-4490-A383-CC85278201ED}" type="presParOf" srcId="{A94CB253-C9C9-4100-A65D-AE32EB28E857}" destId="{DA2FF46B-995A-4461-8C7A-A35D723F2AF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3EEEC-CA2D-4CBD-A46E-9137BD2553DF}">
      <dsp:nvSpPr>
        <dsp:cNvPr id="0" name=""/>
        <dsp:cNvSpPr/>
      </dsp:nvSpPr>
      <dsp:spPr>
        <a:xfrm>
          <a:off x="2199661" y="393530"/>
          <a:ext cx="5115209" cy="511520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Procurement Plan Identifying the Panel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Prepare the  specification and award criteria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Conflict of interest</a:t>
          </a:r>
        </a:p>
      </dsp:txBody>
      <dsp:txXfrm>
        <a:off x="4895498" y="1477467"/>
        <a:ext cx="1826860" cy="1522383"/>
      </dsp:txXfrm>
    </dsp:sp>
    <dsp:sp modelId="{557B21FD-BD6E-42CA-A219-B9E78FC90D3B}">
      <dsp:nvSpPr>
        <dsp:cNvPr id="0" name=""/>
        <dsp:cNvSpPr/>
      </dsp:nvSpPr>
      <dsp:spPr>
        <a:xfrm>
          <a:off x="1948886" y="571638"/>
          <a:ext cx="5406060" cy="512436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Input into clarifications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Receive tender responses/ score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Consensus scoring meeting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Standstill </a:t>
          </a:r>
          <a:endParaRPr lang="en-US" sz="1600" kern="1200" dirty="0"/>
        </a:p>
      </dsp:txBody>
      <dsp:txXfrm>
        <a:off x="3236044" y="3896375"/>
        <a:ext cx="2896103" cy="1342095"/>
      </dsp:txXfrm>
    </dsp:sp>
    <dsp:sp modelId="{16BFA150-CF03-4717-B087-AD02B26D7C54}">
      <dsp:nvSpPr>
        <dsp:cNvPr id="0" name=""/>
        <dsp:cNvSpPr/>
      </dsp:nvSpPr>
      <dsp:spPr>
        <a:xfrm>
          <a:off x="2068428" y="537395"/>
          <a:ext cx="4956279" cy="482747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Contract Award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Contract  Implementation/Delivery                  Contract Management</a:t>
          </a:r>
          <a:endParaRPr lang="en-US" sz="1400" kern="1200" dirty="0"/>
        </a:p>
      </dsp:txBody>
      <dsp:txXfrm>
        <a:off x="2642530" y="1560361"/>
        <a:ext cx="1770099" cy="1436749"/>
      </dsp:txXfrm>
    </dsp:sp>
    <dsp:sp modelId="{D814ACEC-6B65-42EB-9055-70B88AFB341B}">
      <dsp:nvSpPr>
        <dsp:cNvPr id="0" name=""/>
        <dsp:cNvSpPr/>
      </dsp:nvSpPr>
      <dsp:spPr>
        <a:xfrm>
          <a:off x="1883427" y="76874"/>
          <a:ext cx="5748521" cy="57485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F4993-14CF-4812-8F92-1A1C6A21256F}">
      <dsp:nvSpPr>
        <dsp:cNvPr id="0" name=""/>
        <dsp:cNvSpPr/>
      </dsp:nvSpPr>
      <dsp:spPr>
        <a:xfrm>
          <a:off x="1776574" y="259205"/>
          <a:ext cx="5748521" cy="57485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FF46B-995A-4461-8C7A-A35D723F2AF5}">
      <dsp:nvSpPr>
        <dsp:cNvPr id="0" name=""/>
        <dsp:cNvSpPr/>
      </dsp:nvSpPr>
      <dsp:spPr>
        <a:xfrm>
          <a:off x="1672427" y="77830"/>
          <a:ext cx="5748521" cy="57485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432C15-F8AF-0B40-982F-0BA5A29FB15A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8FE1A4-D884-6E4C-AEAD-70AA9EC7F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50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E9AA2F-938E-F049-85F2-A4CAC9B6B12F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E3D785-C6DD-2548-8DEA-9BB48BF05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44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05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72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25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50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97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28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48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95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12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8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0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72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63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9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75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3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26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24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6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S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F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P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B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B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M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IT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rmacy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chology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ESW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04774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04774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72835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92289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endParaRPr lang="en-US" dirty="0" smtClean="0"/>
          </a:p>
          <a:p>
            <a:pPr lvl="0"/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40" y="401638"/>
            <a:ext cx="8900160" cy="599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98" y="424894"/>
            <a:ext cx="2001062" cy="77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PRESENTATION TITLE ARIAL BOLD 32PT WITH A MAXIMUM OF 12 WORDS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DATE OF PRESENTATION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PRESENTATION TITLE GOES HERE UPPERCASE 48PT 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16966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16966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8009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09955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endParaRPr lang="en-US" dirty="0" smtClean="0"/>
          </a:p>
          <a:p>
            <a:pPr lvl="0"/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1" y="5782559"/>
            <a:ext cx="1832169" cy="705600"/>
          </a:xfrm>
          <a:prstGeom prst="rect">
            <a:avLst/>
          </a:prstGeom>
        </p:spPr>
      </p:pic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39" y="401637"/>
            <a:ext cx="8900161" cy="60865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5824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617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617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0728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9521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521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5632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14425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814425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1654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1654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18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38" y="5768912"/>
            <a:ext cx="1830322" cy="704889"/>
          </a:xfrm>
          <a:prstGeom prst="rect">
            <a:avLst/>
          </a:prstGeom>
        </p:spPr>
      </p:pic>
      <p:sp>
        <p:nvSpPr>
          <p:cNvPr id="7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PSJ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0832" y="414339"/>
            <a:ext cx="434092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0832" y="1584325"/>
            <a:ext cx="434092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96297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28243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dolor </a:t>
            </a:r>
            <a:r>
              <a:rPr lang="en-US" dirty="0" err="1" smtClean="0"/>
              <a:t>auctor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cursus magna,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et.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endParaRPr lang="en-US" dirty="0" smtClean="0"/>
          </a:p>
          <a:p>
            <a:pPr lvl="0"/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lacus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54" y="5768912"/>
            <a:ext cx="1830322" cy="704889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36259"/>
            <a:ext cx="5596128" cy="463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548640" y="1122363"/>
            <a:ext cx="11070336" cy="4486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66" y="5768912"/>
            <a:ext cx="1830322" cy="70488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01700" y="1889125"/>
            <a:ext cx="6376924" cy="2719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TITLE FOR THE SLIDE GOES HERE IN UPPERCASE BOLD 40PT</a:t>
            </a:r>
          </a:p>
        </p:txBody>
      </p:sp>
    </p:spTree>
    <p:extLst>
      <p:ext uri="{BB962C8B-B14F-4D97-AF65-F5344CB8AC3E}">
        <p14:creationId xmlns:p14="http://schemas.microsoft.com/office/powerpoint/2010/main" val="15685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GF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H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HL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L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2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72" y="2671062"/>
            <a:ext cx="7547356" cy="15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3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4" y="2544855"/>
            <a:ext cx="6913372" cy="17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60" y="2508643"/>
            <a:ext cx="7205980" cy="18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4" y="2611243"/>
            <a:ext cx="6913372" cy="16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2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2574923"/>
            <a:ext cx="7022592" cy="16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8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6" y="2650011"/>
            <a:ext cx="5779008" cy="15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56" y="2572582"/>
            <a:ext cx="6888988" cy="17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2597971"/>
            <a:ext cx="6559296" cy="16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88" y="2611689"/>
            <a:ext cx="6376924" cy="163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0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88" y="2562775"/>
            <a:ext cx="7596124" cy="17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5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4" y="2673096"/>
            <a:ext cx="6047232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2807885"/>
            <a:ext cx="7583424" cy="122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8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2617768"/>
            <a:ext cx="6169152" cy="16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2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2634558"/>
            <a:ext cx="6120384" cy="15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2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12" y="2543956"/>
            <a:ext cx="7059676" cy="17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0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8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658" r:id="rId3"/>
    <p:sldLayoutId id="2147483657" r:id="rId4"/>
    <p:sldLayoutId id="2147483694" r:id="rId5"/>
    <p:sldLayoutId id="2147483700" r:id="rId6"/>
    <p:sldLayoutId id="2147483692" r:id="rId7"/>
    <p:sldLayoutId id="214748369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90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7" r:id="rId2"/>
    <p:sldLayoutId id="2147483665" r:id="rId3"/>
    <p:sldLayoutId id="2147483666" r:id="rId4"/>
    <p:sldLayoutId id="2147483693" r:id="rId5"/>
    <p:sldLayoutId id="2147483701" r:id="rId6"/>
    <p:sldLayoutId id="214748369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16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8" r:id="rId2"/>
    <p:sldLayoutId id="2147483661" r:id="rId3"/>
    <p:sldLayoutId id="2147483662" r:id="rId4"/>
    <p:sldLayoutId id="2147483695" r:id="rId5"/>
    <p:sldLayoutId id="214748369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3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6" y="2624778"/>
            <a:ext cx="7485888" cy="160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8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48" y="2780581"/>
            <a:ext cx="8071104" cy="12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2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68" y="2584698"/>
            <a:ext cx="7839964" cy="16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12" y="2671340"/>
            <a:ext cx="7046976" cy="15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2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36" y="2717127"/>
            <a:ext cx="6510528" cy="14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4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44" y="2719686"/>
            <a:ext cx="8363712" cy="13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0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8" y="2517509"/>
            <a:ext cx="7461504" cy="18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Table Placeholder 3"/>
          <p:cNvPicPr>
            <a:picLocks noGrp="1" noChangeAspect="1"/>
          </p:cNvPicPr>
          <p:nvPr>
            <p:ph type="tbl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96" y="1065732"/>
            <a:ext cx="5275339" cy="2715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1" y="5481059"/>
            <a:ext cx="973177" cy="10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8639" y="463011"/>
            <a:ext cx="6779439" cy="1533213"/>
          </a:xfrm>
        </p:spPr>
        <p:txBody>
          <a:bodyPr/>
          <a:lstStyle/>
          <a:p>
            <a:r>
              <a:rPr lang="en-GB" dirty="0" smtClean="0"/>
              <a:t>Exercise 1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75" y="5630326"/>
            <a:ext cx="973177" cy="1052083"/>
          </a:xfrm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r="250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78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8639" y="463011"/>
            <a:ext cx="6779439" cy="1533213"/>
          </a:xfrm>
        </p:spPr>
        <p:txBody>
          <a:bodyPr/>
          <a:lstStyle/>
          <a:p>
            <a:r>
              <a:rPr lang="en-GB" dirty="0" smtClean="0"/>
              <a:t>Getting the questions right and weighting accordingly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46388" y="1996224"/>
            <a:ext cx="5596128" cy="32067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Each tender exercise is unique therefore questions must be tailored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Is the question and weighting appropriate?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Consider Price/Quality Split</a:t>
            </a:r>
            <a:r>
              <a:rPr lang="en-GB" sz="2400" dirty="0"/>
              <a:t> 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Consider </a:t>
            </a:r>
            <a:r>
              <a:rPr lang="en-GB" sz="2400" dirty="0" err="1" smtClean="0"/>
              <a:t>whats</a:t>
            </a:r>
            <a:r>
              <a:rPr lang="en-GB" sz="2400" dirty="0" smtClean="0"/>
              <a:t> important to you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75" y="5630326"/>
            <a:ext cx="973177" cy="1052083"/>
          </a:xfrm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r="25074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9713168" y="253875"/>
            <a:ext cx="203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Pre- tender stage</a:t>
            </a:r>
          </a:p>
        </p:txBody>
      </p:sp>
    </p:spTree>
    <p:extLst>
      <p:ext uri="{BB962C8B-B14F-4D97-AF65-F5344CB8AC3E}">
        <p14:creationId xmlns:p14="http://schemas.microsoft.com/office/powerpoint/2010/main" val="94519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92468" y="414339"/>
            <a:ext cx="4651131" cy="620059"/>
          </a:xfrm>
        </p:spPr>
        <p:txBody>
          <a:bodyPr/>
          <a:lstStyle/>
          <a:p>
            <a:r>
              <a:rPr lang="en-GB" dirty="0" smtClean="0"/>
              <a:t>Buying a car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5555" y="814647"/>
            <a:ext cx="4591993" cy="6033753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Specification</a:t>
            </a:r>
          </a:p>
          <a:p>
            <a:pPr fontAlgn="base"/>
            <a:endParaRPr lang="en-GB" sz="2400" b="1" dirty="0" smtClean="0"/>
          </a:p>
          <a:p>
            <a:pPr fontAlgn="base"/>
            <a:endParaRPr lang="en-GB" sz="2400" b="1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Purchase/Running Costs</a:t>
            </a:r>
          </a:p>
          <a:p>
            <a:pPr fontAlgn="base"/>
            <a:endParaRPr lang="en-GB" sz="2400" b="1" dirty="0" smtClean="0"/>
          </a:p>
          <a:p>
            <a:pPr fontAlgn="base"/>
            <a:endParaRPr lang="en-GB" sz="24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Features?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 fontAlgn="base"/>
            <a:endParaRPr lang="en-GB" sz="2400" b="1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Did you shop around?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1" y="814647"/>
            <a:ext cx="6710336" cy="4738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75" y="5630326"/>
            <a:ext cx="973177" cy="10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8639" y="463011"/>
            <a:ext cx="6779439" cy="1533213"/>
          </a:xfrm>
        </p:spPr>
        <p:txBody>
          <a:bodyPr/>
          <a:lstStyle/>
          <a:p>
            <a:r>
              <a:rPr lang="en-GB" dirty="0" smtClean="0"/>
              <a:t>Exercise 2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75" y="5630326"/>
            <a:ext cx="973177" cy="1052083"/>
          </a:xfrm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r="250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88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8639" y="250825"/>
            <a:ext cx="7481455" cy="999934"/>
          </a:xfrm>
        </p:spPr>
        <p:txBody>
          <a:bodyPr/>
          <a:lstStyle/>
          <a:p>
            <a:r>
              <a:rPr lang="en-GB" dirty="0" smtClean="0"/>
              <a:t>The Evaluation Process and TAM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8640" y="1470740"/>
            <a:ext cx="5596128" cy="36331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Advantages of the TAM</a:t>
            </a:r>
          </a:p>
          <a:p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Scoring rationale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Consensus scoring</a:t>
            </a:r>
          </a:p>
          <a:p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Audit trail - transparent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75" y="5630326"/>
            <a:ext cx="973177" cy="105208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/>
          <a:srcRect l="50167" t="30071" r="576" b="5654"/>
          <a:stretch/>
        </p:blipFill>
        <p:spPr bwMode="auto">
          <a:xfrm>
            <a:off x="6629400" y="1807857"/>
            <a:ext cx="4876800" cy="3822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3168" y="253875"/>
            <a:ext cx="203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</a:t>
            </a:r>
            <a:r>
              <a:rPr lang="en-GB" sz="2800" b="1" dirty="0" smtClean="0"/>
              <a:t>ender </a:t>
            </a:r>
            <a:r>
              <a:rPr lang="en-GB" sz="2800" b="1" dirty="0"/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38016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8639" y="250825"/>
            <a:ext cx="7481455" cy="999934"/>
          </a:xfrm>
        </p:spPr>
        <p:txBody>
          <a:bodyPr/>
          <a:lstStyle/>
          <a:p>
            <a:r>
              <a:rPr lang="en-GB" dirty="0" smtClean="0"/>
              <a:t>Importance of Consistent Commentary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8640" y="1470739"/>
            <a:ext cx="5596128" cy="39159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Appropriate/acceptable comment</a:t>
            </a:r>
          </a:p>
          <a:p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How to Score (including scoring rationale</a:t>
            </a:r>
          </a:p>
          <a:p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75" y="5630326"/>
            <a:ext cx="973177" cy="105208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/>
          <a:srcRect l="50167" t="30071" r="576" b="5654"/>
          <a:stretch/>
        </p:blipFill>
        <p:spPr bwMode="auto">
          <a:xfrm>
            <a:off x="6629400" y="1470739"/>
            <a:ext cx="4856480" cy="4203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3168" y="253875"/>
            <a:ext cx="203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</a:t>
            </a:r>
            <a:r>
              <a:rPr lang="en-GB" sz="2800" b="1" dirty="0" smtClean="0"/>
              <a:t>ender </a:t>
            </a:r>
            <a:r>
              <a:rPr lang="en-GB" sz="2800" b="1" dirty="0"/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280220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8639" y="463011"/>
            <a:ext cx="6779439" cy="1533213"/>
          </a:xfrm>
        </p:spPr>
        <p:txBody>
          <a:bodyPr/>
          <a:lstStyle/>
          <a:p>
            <a:r>
              <a:rPr lang="en-GB" dirty="0" smtClean="0"/>
              <a:t>Exercise </a:t>
            </a:r>
            <a:r>
              <a:rPr lang="en-GB" dirty="0"/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75" y="5630326"/>
            <a:ext cx="973177" cy="1052083"/>
          </a:xfrm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r="250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1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8639" y="463011"/>
            <a:ext cx="6779439" cy="1533213"/>
          </a:xfrm>
        </p:spPr>
        <p:txBody>
          <a:bodyPr/>
          <a:lstStyle/>
          <a:p>
            <a:r>
              <a:rPr lang="en-GB" dirty="0" smtClean="0"/>
              <a:t>Exercise 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75" y="5630326"/>
            <a:ext cx="973177" cy="1052083"/>
          </a:xfrm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r="250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57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8639" y="463011"/>
            <a:ext cx="6779439" cy="1533213"/>
          </a:xfrm>
        </p:spPr>
        <p:txBody>
          <a:bodyPr/>
          <a:lstStyle/>
          <a:p>
            <a:r>
              <a:rPr lang="en-GB" dirty="0" smtClean="0"/>
              <a:t>Exercise </a:t>
            </a:r>
            <a:r>
              <a:rPr lang="en-GB" dirty="0"/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75" y="5630326"/>
            <a:ext cx="973177" cy="1052083"/>
          </a:xfrm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r="250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68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8639" y="250825"/>
            <a:ext cx="7481455" cy="999934"/>
          </a:xfrm>
        </p:spPr>
        <p:txBody>
          <a:bodyPr/>
          <a:lstStyle/>
          <a:p>
            <a:r>
              <a:rPr lang="en-GB" dirty="0" smtClean="0"/>
              <a:t>Relative Advantage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8640" y="1470739"/>
            <a:ext cx="5596128" cy="3915907"/>
          </a:xfrm>
        </p:spPr>
        <p:txBody>
          <a:bodyPr/>
          <a:lstStyle/>
          <a:p>
            <a:r>
              <a:rPr lang="en-US" sz="2800" dirty="0" smtClean="0"/>
              <a:t>We need to give </a:t>
            </a:r>
            <a:r>
              <a:rPr lang="en-GB" sz="2800" dirty="0"/>
              <a:t>the reason for </a:t>
            </a:r>
            <a:r>
              <a:rPr lang="en-GB" sz="2800" dirty="0" smtClean="0"/>
              <a:t>our </a:t>
            </a:r>
            <a:r>
              <a:rPr lang="en-GB" sz="2800" dirty="0"/>
              <a:t>decision, including the </a:t>
            </a:r>
            <a:r>
              <a:rPr lang="en-GB" sz="2800" b="1" dirty="0"/>
              <a:t>characteristics and relative advantages </a:t>
            </a:r>
            <a:r>
              <a:rPr lang="en-GB" sz="2800" dirty="0"/>
              <a:t>of the successful tender</a:t>
            </a: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75" y="5630326"/>
            <a:ext cx="973177" cy="105208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/>
          <a:srcRect l="50167" t="30071" r="576" b="5654"/>
          <a:stretch/>
        </p:blipFill>
        <p:spPr bwMode="auto">
          <a:xfrm>
            <a:off x="6629400" y="1470739"/>
            <a:ext cx="4856480" cy="4203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3168" y="253875"/>
            <a:ext cx="203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</a:t>
            </a:r>
            <a:r>
              <a:rPr lang="en-GB" sz="2800" b="1" dirty="0" smtClean="0"/>
              <a:t>ender </a:t>
            </a:r>
            <a:r>
              <a:rPr lang="en-GB" sz="2800" b="1" dirty="0"/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23618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82737" y="5389563"/>
            <a:ext cx="5197203" cy="3650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509586" y="1203608"/>
            <a:ext cx="4812083" cy="3051869"/>
          </a:xfrm>
        </p:spPr>
        <p:txBody>
          <a:bodyPr/>
          <a:lstStyle/>
          <a:p>
            <a:r>
              <a:rPr lang="en-US" dirty="0" smtClean="0"/>
              <a:t>Tender Evaluation</a:t>
            </a:r>
          </a:p>
          <a:p>
            <a:r>
              <a:rPr lang="en-US" dirty="0" smtClean="0"/>
              <a:t>Training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30" y="1516566"/>
            <a:ext cx="3451292" cy="482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5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48640" y="463012"/>
            <a:ext cx="5596128" cy="999934"/>
          </a:xfrm>
        </p:spPr>
        <p:txBody>
          <a:bodyPr/>
          <a:lstStyle/>
          <a:p>
            <a:r>
              <a:rPr lang="en-GB" dirty="0" smtClean="0"/>
              <a:t>Contract Management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8640" y="1637089"/>
            <a:ext cx="5596128" cy="32067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Contract Award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75" y="5630326"/>
            <a:ext cx="973177" cy="1052083"/>
          </a:xfrm>
          <a:prstGeom prst="rect">
            <a:avLst/>
          </a:prstGeom>
        </p:spPr>
      </p:pic>
      <p:pic>
        <p:nvPicPr>
          <p:cNvPr id="8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r="25074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9713168" y="253875"/>
            <a:ext cx="2032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Award stage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628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38749" y="2460567"/>
            <a:ext cx="5779008" cy="1563902"/>
          </a:xfrm>
        </p:spPr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75" y="5630326"/>
            <a:ext cx="973177" cy="10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8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890846" y="414339"/>
            <a:ext cx="5728130" cy="999934"/>
          </a:xfrm>
        </p:spPr>
        <p:txBody>
          <a:bodyPr/>
          <a:lstStyle/>
          <a:p>
            <a:r>
              <a:rPr lang="en-GB" dirty="0"/>
              <a:t>Training Objectives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90846" y="1115122"/>
            <a:ext cx="5728130" cy="4641734"/>
          </a:xfrm>
        </p:spPr>
        <p:txBody>
          <a:bodyPr/>
          <a:lstStyle/>
          <a:p>
            <a:r>
              <a:rPr lang="en-GB" sz="2400" b="1" dirty="0" smtClean="0"/>
              <a:t>Understand:</a:t>
            </a:r>
          </a:p>
          <a:p>
            <a:pPr marL="514350" indent="-514350">
              <a:buFontTx/>
              <a:buAutoNum type="arabicPeriod"/>
            </a:pPr>
            <a:r>
              <a:rPr lang="en-GB" sz="2400" b="1" dirty="0" smtClean="0"/>
              <a:t>Why </a:t>
            </a:r>
            <a:r>
              <a:rPr lang="en-GB" sz="2400" b="1" dirty="0"/>
              <a:t>training is </a:t>
            </a:r>
            <a:r>
              <a:rPr lang="en-GB" sz="2400" b="1" dirty="0" smtClean="0"/>
              <a:t>needed? </a:t>
            </a:r>
            <a:endParaRPr lang="en-GB" sz="2400" b="1" dirty="0"/>
          </a:p>
          <a:p>
            <a:pPr marL="514350" indent="-514350">
              <a:buFontTx/>
              <a:buAutoNum type="arabicPeriod"/>
            </a:pPr>
            <a:r>
              <a:rPr lang="en-GB" sz="2400" b="1" dirty="0"/>
              <a:t>The roles and responsibilities  of Panel members</a:t>
            </a:r>
          </a:p>
          <a:p>
            <a:pPr marL="514350" indent="-514350">
              <a:buFontTx/>
              <a:buAutoNum type="arabicPeriod"/>
            </a:pPr>
            <a:r>
              <a:rPr lang="en-GB" sz="2400" b="1" dirty="0" smtClean="0"/>
              <a:t>The </a:t>
            </a:r>
            <a:r>
              <a:rPr lang="en-GB" sz="2400" b="1" dirty="0"/>
              <a:t>tender evaluation </a:t>
            </a:r>
            <a:r>
              <a:rPr lang="en-GB" sz="2400" b="1" dirty="0" smtClean="0"/>
              <a:t>stages </a:t>
            </a:r>
          </a:p>
          <a:p>
            <a:pPr marL="514350" indent="-514350">
              <a:buAutoNum type="arabicPeriod"/>
            </a:pPr>
            <a:r>
              <a:rPr lang="en-GB" sz="2400" b="1" dirty="0" smtClean="0"/>
              <a:t>The </a:t>
            </a:r>
            <a:r>
              <a:rPr lang="en-GB" sz="2400" b="1" dirty="0"/>
              <a:t>difference between selection and award </a:t>
            </a:r>
            <a:r>
              <a:rPr lang="en-GB" sz="2400" b="1" dirty="0" smtClean="0"/>
              <a:t>criteria</a:t>
            </a:r>
          </a:p>
          <a:p>
            <a:pPr marL="514350" indent="-514350">
              <a:buFontTx/>
              <a:buAutoNum type="arabicPeriod"/>
            </a:pPr>
            <a:r>
              <a:rPr lang="en-GB" sz="2400" b="1" dirty="0" smtClean="0"/>
              <a:t>How </a:t>
            </a:r>
            <a:r>
              <a:rPr lang="en-GB" sz="2400" b="1" dirty="0"/>
              <a:t>to use the Tender Assessment Model [TAM] and the importance of consistent commentary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5" y="983399"/>
            <a:ext cx="4896626" cy="4445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61" y="5642556"/>
            <a:ext cx="973177" cy="10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92468" y="414339"/>
            <a:ext cx="4651131" cy="620059"/>
          </a:xfrm>
        </p:spPr>
        <p:txBody>
          <a:bodyPr/>
          <a:lstStyle/>
          <a:p>
            <a:r>
              <a:rPr lang="en-GB" dirty="0" smtClean="0"/>
              <a:t>Why tender?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5555" y="1034398"/>
            <a:ext cx="7787663" cy="5814002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Gets you what </a:t>
            </a:r>
            <a:r>
              <a:rPr lang="en-GB" sz="2400" b="1" dirty="0"/>
              <a:t>you </a:t>
            </a:r>
            <a:r>
              <a:rPr lang="en-GB" sz="2400" b="1" dirty="0" smtClean="0"/>
              <a:t>actually need </a:t>
            </a:r>
            <a:endParaRPr lang="en-GB" sz="24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Maintaining </a:t>
            </a:r>
            <a:r>
              <a:rPr lang="en-GB" sz="2400" b="1" dirty="0"/>
              <a:t>a competitive </a:t>
            </a:r>
            <a:r>
              <a:rPr lang="en-GB" sz="2400" b="1" dirty="0" smtClean="0"/>
              <a:t>price</a:t>
            </a:r>
          </a:p>
          <a:p>
            <a:pPr fontAlgn="base"/>
            <a:endParaRPr lang="en-GB" sz="2400" b="1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/>
              <a:t>A</a:t>
            </a:r>
            <a:r>
              <a:rPr lang="en-GB" sz="2400" b="1" dirty="0" smtClean="0"/>
              <a:t>n </a:t>
            </a:r>
            <a:r>
              <a:rPr lang="en-GB" sz="2400" b="1" dirty="0"/>
              <a:t>a</a:t>
            </a:r>
            <a:r>
              <a:rPr lang="en-GB" sz="2400" b="1" dirty="0" smtClean="0"/>
              <a:t>wareness of alternatives </a:t>
            </a:r>
            <a:r>
              <a:rPr lang="en-GB" sz="2400" b="1" dirty="0"/>
              <a:t>and </a:t>
            </a:r>
            <a:r>
              <a:rPr lang="en-GB" sz="2400" b="1" dirty="0" smtClean="0"/>
              <a:t>options </a:t>
            </a:r>
            <a:r>
              <a:rPr lang="en-GB" sz="2400" b="1" dirty="0"/>
              <a:t>available in the market </a:t>
            </a:r>
            <a:r>
              <a:rPr lang="en-GB" sz="2400" b="1" dirty="0" smtClean="0"/>
              <a:t>place</a:t>
            </a:r>
          </a:p>
          <a:p>
            <a:pPr fontAlgn="base"/>
            <a:endParaRPr lang="en-GB" sz="24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Drive the </a:t>
            </a:r>
            <a:r>
              <a:rPr lang="en-GB" sz="2400" b="1" dirty="0"/>
              <a:t>agenda on your terms not </a:t>
            </a:r>
            <a:r>
              <a:rPr lang="en-GB" sz="2400" b="1" dirty="0" smtClean="0"/>
              <a:t>the supplier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Commitment from </a:t>
            </a:r>
            <a:r>
              <a:rPr lang="en-GB" sz="2400" b="1" dirty="0"/>
              <a:t>Q</a:t>
            </a:r>
            <a:r>
              <a:rPr lang="en-GB" sz="2400" b="1" dirty="0" smtClean="0"/>
              <a:t>uality Suppliers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r="15909"/>
          <a:stretch>
            <a:fillRect/>
          </a:stretch>
        </p:blipFill>
        <p:spPr>
          <a:xfrm>
            <a:off x="8293219" y="1034399"/>
            <a:ext cx="3361292" cy="3288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384" y="5630326"/>
            <a:ext cx="973177" cy="10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92468" y="414339"/>
            <a:ext cx="6112884" cy="620059"/>
          </a:xfrm>
        </p:spPr>
        <p:txBody>
          <a:bodyPr/>
          <a:lstStyle/>
          <a:p>
            <a:r>
              <a:rPr lang="en-GB" dirty="0" smtClean="0"/>
              <a:t>What is tender evaluation?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5555" y="1034398"/>
            <a:ext cx="7787663" cy="5814002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Objective assessment of potential Suppliers against specific criteria.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Selecting the tenderer </a:t>
            </a:r>
            <a:r>
              <a:rPr lang="en-GB" sz="2400" b="1" dirty="0"/>
              <a:t>whose proposal i</a:t>
            </a:r>
            <a:r>
              <a:rPr lang="en-GB" sz="2400" b="1" dirty="0" smtClean="0"/>
              <a:t>s </a:t>
            </a:r>
            <a:r>
              <a:rPr lang="en-GB" sz="2400" b="1" dirty="0"/>
              <a:t>the Most Economically Advantageous Tender (MEAT</a:t>
            </a:r>
            <a:r>
              <a:rPr lang="en-GB" sz="2400" b="1" dirty="0" smtClean="0"/>
              <a:t>).</a:t>
            </a:r>
          </a:p>
          <a:p>
            <a:pPr fontAlgn="base"/>
            <a:r>
              <a:rPr lang="en-GB" sz="2400" b="1" dirty="0" smtClean="0"/>
              <a:t>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Demonstrates that we have conducted the process in a fair and transparent manner</a:t>
            </a:r>
          </a:p>
          <a:p>
            <a:pPr fontAlgn="base"/>
            <a:endParaRPr lang="en-GB" sz="2400" b="1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Provides a robust audit trail that can stand up to scrutiny</a:t>
            </a:r>
            <a:endParaRPr lang="en-US" sz="2400" b="1" dirty="0"/>
          </a:p>
        </p:txBody>
      </p:sp>
      <p:pic>
        <p:nvPicPr>
          <p:cNvPr id="7" name="Picture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r="25074"/>
          <a:stretch>
            <a:fillRect/>
          </a:stretch>
        </p:blipFill>
        <p:spPr>
          <a:xfrm>
            <a:off x="8192265" y="1034398"/>
            <a:ext cx="3231295" cy="3426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248" y="5630326"/>
            <a:ext cx="973177" cy="10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92468" y="414339"/>
            <a:ext cx="6112884" cy="620059"/>
          </a:xfrm>
        </p:spPr>
        <p:txBody>
          <a:bodyPr/>
          <a:lstStyle/>
          <a:p>
            <a:r>
              <a:rPr lang="en-US" dirty="0" smtClean="0"/>
              <a:t>The Evaluation Panel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5555" y="1034397"/>
            <a:ext cx="7787663" cy="6705805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Panel members must be competent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The role of Procurement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 smtClean="0"/>
              <a:t>Each Panel member must read and evaluate each tender with integrity and consistency </a:t>
            </a:r>
            <a:endParaRPr lang="en-GB" sz="24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altLang="en-US" sz="2400" b="1" dirty="0" smtClean="0"/>
              <a:t>To produce </a:t>
            </a:r>
            <a:r>
              <a:rPr lang="en-GB" altLang="en-US" sz="2400" b="1" dirty="0"/>
              <a:t>an individual set of scores and corresponding </a:t>
            </a:r>
            <a:r>
              <a:rPr lang="en-GB" altLang="en-US" sz="2400" b="1" dirty="0" smtClean="0"/>
              <a:t>justification on the Tender Assessment Model (TAM)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altLang="en-US" sz="2400" b="1" dirty="0" smtClean="0"/>
              <a:t>Confidentiality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altLang="en-US" sz="2000" dirty="0" smtClean="0"/>
          </a:p>
        </p:txBody>
      </p:sp>
      <p:pic>
        <p:nvPicPr>
          <p:cNvPr id="7" name="Picture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4" r="25074"/>
          <a:stretch>
            <a:fillRect/>
          </a:stretch>
        </p:blipFill>
        <p:spPr>
          <a:xfrm>
            <a:off x="8192265" y="1034398"/>
            <a:ext cx="3231295" cy="3426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83" y="5630326"/>
            <a:ext cx="973177" cy="10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8093" y="485424"/>
            <a:ext cx="4087754" cy="3197934"/>
          </a:xfrm>
        </p:spPr>
        <p:txBody>
          <a:bodyPr/>
          <a:lstStyle/>
          <a:p>
            <a:r>
              <a:rPr lang="en-GB" dirty="0" smtClean="0"/>
              <a:t>Why is training needed?</a:t>
            </a:r>
            <a:endParaRPr lang="en-US" dirty="0"/>
          </a:p>
        </p:txBody>
      </p:sp>
      <p:pic>
        <p:nvPicPr>
          <p:cNvPr id="10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619" y="210453"/>
            <a:ext cx="968619" cy="96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16335" t="48494" r="63332" b="6766"/>
          <a:stretch/>
        </p:blipFill>
        <p:spPr bwMode="auto">
          <a:xfrm>
            <a:off x="4405847" y="1343690"/>
            <a:ext cx="7186411" cy="4361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026" y="5705341"/>
            <a:ext cx="973177" cy="10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48640" y="536480"/>
            <a:ext cx="4034511" cy="5418271"/>
          </a:xfrm>
        </p:spPr>
        <p:txBody>
          <a:bodyPr/>
          <a:lstStyle/>
          <a:p>
            <a:r>
              <a:rPr lang="en-GB" dirty="0" smtClean="0"/>
              <a:t>Key stages in the Evaluation Process</a:t>
            </a:r>
            <a:endParaRPr lang="en-US" dirty="0"/>
          </a:p>
        </p:txBody>
      </p:sp>
      <p:pic>
        <p:nvPicPr>
          <p:cNvPr id="7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242" y="341690"/>
            <a:ext cx="968619" cy="96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438109"/>
              </p:ext>
            </p:extLst>
          </p:nvPr>
        </p:nvGraphicFramePr>
        <p:xfrm>
          <a:off x="2888166" y="211873"/>
          <a:ext cx="9303834" cy="608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57333" y="1231837"/>
            <a:ext cx="17102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Award</a:t>
            </a:r>
            <a:r>
              <a:rPr lang="en-GB" b="1" dirty="0">
                <a:solidFill>
                  <a:schemeClr val="bg1"/>
                </a:solidFill>
              </a:rPr>
              <a:t> Stage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743947" y="1134119"/>
            <a:ext cx="17956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Pre-</a:t>
            </a:r>
            <a:r>
              <a:rPr lang="en-GB" b="1" dirty="0"/>
              <a:t> </a:t>
            </a:r>
            <a:r>
              <a:rPr lang="en-GB" sz="2000" b="1" dirty="0">
                <a:solidFill>
                  <a:schemeClr val="bg1"/>
                </a:solidFill>
              </a:rPr>
              <a:t>tender</a:t>
            </a:r>
            <a:r>
              <a:rPr lang="en-GB" b="1" dirty="0">
                <a:solidFill>
                  <a:schemeClr val="bg1"/>
                </a:solidFill>
              </a:rPr>
              <a:t> stage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1988" y="3668904"/>
            <a:ext cx="171026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Tender Stage</a:t>
            </a:r>
            <a:endParaRPr lang="en-GB" sz="2000" b="1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6" y="5602038"/>
            <a:ext cx="973177" cy="10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712422" y="300613"/>
            <a:ext cx="4153891" cy="1256709"/>
          </a:xfrm>
        </p:spPr>
        <p:txBody>
          <a:bodyPr/>
          <a:lstStyle/>
          <a:p>
            <a:pPr algn="ctr"/>
            <a:r>
              <a:rPr lang="en-US" dirty="0" smtClean="0"/>
              <a:t>Selection Criteria</a:t>
            </a:r>
            <a:endParaRPr lang="en-US" dirty="0"/>
          </a:p>
        </p:txBody>
      </p:sp>
      <p:pic>
        <p:nvPicPr>
          <p:cNvPr id="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7" y="5519672"/>
            <a:ext cx="968619" cy="96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6004007" y="288113"/>
            <a:ext cx="4187398" cy="12567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dirty="0" smtClean="0"/>
              <a:t>Award Criteria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834536" y="1947333"/>
            <a:ext cx="4581606" cy="3810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Looks Back</a:t>
            </a:r>
          </a:p>
          <a:p>
            <a:pPr algn="ctr"/>
            <a:r>
              <a:rPr lang="en-GB" sz="2800" b="1" dirty="0" smtClean="0"/>
              <a:t>Capability and Capacity</a:t>
            </a:r>
            <a:endParaRPr lang="en-GB" sz="2800" b="1" dirty="0"/>
          </a:p>
        </p:txBody>
      </p:sp>
      <p:sp>
        <p:nvSpPr>
          <p:cNvPr id="10" name="Right Arrow 9"/>
          <p:cNvSpPr/>
          <p:nvPr/>
        </p:nvSpPr>
        <p:spPr>
          <a:xfrm>
            <a:off x="6800793" y="1947333"/>
            <a:ext cx="4749800" cy="3810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Looks  forward</a:t>
            </a:r>
          </a:p>
          <a:p>
            <a:pPr algn="ctr"/>
            <a:r>
              <a:rPr lang="en-GB" sz="2800" b="1" dirty="0" smtClean="0"/>
              <a:t>How will the supplier deliver?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3168" y="253875"/>
            <a:ext cx="203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Pre- tender stage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7" y="5519672"/>
            <a:ext cx="973177" cy="105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HS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C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EEEC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HAPP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aw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MA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DB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MP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NBE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NM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CIT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Pharmacy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Psychology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SSESW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Full p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P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PSJ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GF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H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HL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S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AEL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22F3F85DEBB8428008ABE54B203BF3" ma:contentTypeVersion="0" ma:contentTypeDescription="Create a new document." ma:contentTypeScope="" ma:versionID="630cf6e51275898ae107cf9a032233e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F15F46-2EC2-4CB1-B423-FEA4546DF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C24B82-27F1-44A1-88C2-97FA28EEEAB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B695BE-EEED-4C5B-9739-89200B90C3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8009</TotalTime>
  <Words>389</Words>
  <Application>Microsoft Office PowerPoint</Application>
  <PresentationFormat>Widescreen</PresentationFormat>
  <Paragraphs>119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26</vt:i4>
      </vt:variant>
      <vt:variant>
        <vt:lpstr>Slide Titles</vt:lpstr>
      </vt:variant>
      <vt:variant>
        <vt:i4>21</vt:i4>
      </vt:variant>
    </vt:vector>
  </HeadingPairs>
  <TitlesOfParts>
    <vt:vector size="50" baseType="lpstr">
      <vt:lpstr>Arial</vt:lpstr>
      <vt:lpstr>Calibri</vt:lpstr>
      <vt:lpstr>Calibri Light</vt:lpstr>
      <vt:lpstr>AHSS opener</vt:lpstr>
      <vt:lpstr>ECIT opener</vt:lpstr>
      <vt:lpstr>EPS opener</vt:lpstr>
      <vt:lpstr>GPSJ opener</vt:lpstr>
      <vt:lpstr>IGFS opener</vt:lpstr>
      <vt:lpstr>IHS opener</vt:lpstr>
      <vt:lpstr>MHLS opener</vt:lpstr>
      <vt:lpstr>MS opener</vt:lpstr>
      <vt:lpstr>AEL opener</vt:lpstr>
      <vt:lpstr>BS opener</vt:lpstr>
      <vt:lpstr>CCE opener</vt:lpstr>
      <vt:lpstr>EEECS opener</vt:lpstr>
      <vt:lpstr>HAPP opener</vt:lpstr>
      <vt:lpstr>Law opener</vt:lpstr>
      <vt:lpstr>MAE opener</vt:lpstr>
      <vt:lpstr>MDBS opener</vt:lpstr>
      <vt:lpstr>MP opener</vt:lpstr>
      <vt:lpstr>NBE opener</vt:lpstr>
      <vt:lpstr>NM opener</vt:lpstr>
      <vt:lpstr>Pharmacy opener</vt:lpstr>
      <vt:lpstr>Psychology opener</vt:lpstr>
      <vt:lpstr>SSESW opener</vt:lpstr>
      <vt:lpstr>White</vt:lpstr>
      <vt:lpstr>Grey</vt:lpstr>
      <vt:lpstr>Red</vt:lpstr>
      <vt:lpstr>Full 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Office365 Acc.</dc:creator>
  <cp:lastModifiedBy>Ruth McAtamney</cp:lastModifiedBy>
  <cp:revision>283</cp:revision>
  <cp:lastPrinted>2019-05-03T15:05:10Z</cp:lastPrinted>
  <dcterms:created xsi:type="dcterms:W3CDTF">2017-06-15T13:38:57Z</dcterms:created>
  <dcterms:modified xsi:type="dcterms:W3CDTF">2019-05-10T13:42:06Z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0x010100A122F3F85DEBB8428008ABE54B203BF3</vt:lpwstr>
  </property>
</Properties>
</file>